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1"/>
  </p:notesMasterIdLst>
  <p:handoutMasterIdLst>
    <p:handoutMasterId r:id="rId22"/>
  </p:handoutMasterIdLst>
  <p:sldIdLst>
    <p:sldId id="310" r:id="rId5"/>
    <p:sldId id="317" r:id="rId6"/>
    <p:sldId id="316" r:id="rId7"/>
    <p:sldId id="318" r:id="rId8"/>
    <p:sldId id="319" r:id="rId9"/>
    <p:sldId id="312" r:id="rId10"/>
    <p:sldId id="320" r:id="rId11"/>
    <p:sldId id="313" r:id="rId12"/>
    <p:sldId id="314" r:id="rId13"/>
    <p:sldId id="324" r:id="rId14"/>
    <p:sldId id="325" r:id="rId15"/>
    <p:sldId id="327" r:id="rId16"/>
    <p:sldId id="315" r:id="rId17"/>
    <p:sldId id="328" r:id="rId18"/>
    <p:sldId id="321" r:id="rId19"/>
    <p:sldId id="32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0274CD-4A68-67DB-799D-7F84EC5F5581}" v="1246" dt="2025-05-03T15:59:03.38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>
        <p:scale>
          <a:sx n="100" d="100"/>
          <a:sy n="100" d="100"/>
        </p:scale>
        <p:origin x="-811" y="-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17444"/>
            <a:ext cx="5547311" cy="2841449"/>
          </a:xfrm>
        </p:spPr>
        <p:txBody>
          <a:bodyPr anchor="b"/>
          <a:lstStyle/>
          <a:p>
            <a:pPr algn="ctr"/>
            <a:r>
              <a:rPr lang="en-US" dirty="0">
                <a:latin typeface="Arial Black"/>
                <a:ea typeface="Calibri"/>
                <a:cs typeface="Calibri"/>
              </a:rPr>
              <a:t>Spiking Neural Networks (SNNs) for classification</a:t>
            </a:r>
            <a:br>
              <a:rPr lang="en-US" dirty="0"/>
            </a:br>
            <a:endParaRPr lang="en-US" sz="1200" b="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3901918"/>
            <a:ext cx="5091864" cy="2538638"/>
          </a:xfrm>
        </p:spPr>
        <p:txBody>
          <a:bodyPr/>
          <a:lstStyle/>
          <a:p>
            <a:r>
              <a:rPr lang="en-US" sz="2000" b="1" dirty="0"/>
              <a:t>Bălan </a:t>
            </a:r>
            <a:r>
              <a:rPr lang="en-US" sz="2000" b="1" err="1"/>
              <a:t>teodor</a:t>
            </a:r>
            <a:endParaRPr lang="en-US" sz="2000" b="1"/>
          </a:p>
          <a:p>
            <a:r>
              <a:rPr lang="en-US" sz="2000" b="1" dirty="0"/>
              <a:t>DOBRE TIBERIU-</a:t>
            </a:r>
            <a:r>
              <a:rPr lang="en-US" sz="2000" b="1" err="1"/>
              <a:t>gabriel</a:t>
            </a:r>
            <a:endParaRPr lang="en-US" sz="2000" b="1"/>
          </a:p>
          <a:p>
            <a:r>
              <a:rPr lang="en-US" sz="2000" b="1" dirty="0"/>
              <a:t>Micu </a:t>
            </a:r>
            <a:r>
              <a:rPr lang="en-US" sz="2000" b="1" err="1"/>
              <a:t>tudor</a:t>
            </a:r>
            <a:endParaRPr lang="en-US" sz="2000" b="1"/>
          </a:p>
          <a:p>
            <a:r>
              <a:rPr lang="en-US" sz="2000" b="1" err="1"/>
              <a:t>Rațiu</a:t>
            </a:r>
            <a:r>
              <a:rPr lang="en-US" sz="2000" b="1" dirty="0"/>
              <a:t> </a:t>
            </a:r>
            <a:r>
              <a:rPr lang="en-US" sz="2000" b="1" err="1"/>
              <a:t>alexandru</a:t>
            </a:r>
            <a:endParaRPr lang="en-US" sz="2000" b="1"/>
          </a:p>
          <a:p>
            <a:r>
              <a:rPr lang="en-US" sz="2000" b="1" err="1"/>
              <a:t>Tufescu</a:t>
            </a:r>
            <a:r>
              <a:rPr lang="en-US" sz="2000" b="1" dirty="0"/>
              <a:t> </a:t>
            </a:r>
            <a:r>
              <a:rPr lang="en-US" sz="2000" b="1" err="1"/>
              <a:t>mihai</a:t>
            </a:r>
            <a:endParaRPr lang="en-US" sz="2000" b="1"/>
          </a:p>
          <a:p>
            <a:r>
              <a:rPr lang="en-US" dirty="0"/>
              <a:t>Grupa 464, </a:t>
            </a:r>
            <a:r>
              <a:rPr lang="en-US" dirty="0" err="1"/>
              <a:t>cti</a:t>
            </a:r>
            <a:endParaRPr lang="en-US"/>
          </a:p>
        </p:txBody>
      </p:sp>
      <p:pic>
        <p:nvPicPr>
          <p:cNvPr id="8" name="Picture Placeholder 7" descr="Low angle view of a building">
            <a:extLst>
              <a:ext uri="{FF2B5EF4-FFF2-40B4-BE49-F238E27FC236}">
                <a16:creationId xmlns:a16="http://schemas.microsoft.com/office/drawing/2014/main" id="{67D960B2-8A54-F8C8-80BB-D238AE8EBA3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BA929-699D-C849-B9FE-E2561271E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487685" cy="4848788"/>
          </a:xfrm>
        </p:spPr>
        <p:txBody>
          <a:bodyPr/>
          <a:lstStyle/>
          <a:p>
            <a:pPr algn="ctr"/>
            <a:br>
              <a:rPr lang="en-US" sz="4000" b="0" dirty="0"/>
            </a:br>
            <a:br>
              <a:rPr lang="en-US" sz="4000" b="0" dirty="0"/>
            </a:br>
            <a:br>
              <a:rPr lang="en-US" sz="4000" b="0" dirty="0"/>
            </a:br>
            <a:r>
              <a:rPr lang="en-US" sz="4000" b="0" dirty="0"/>
              <a:t>REZULTATE ȘI </a:t>
            </a:r>
            <a:br>
              <a:rPr lang="en-US" sz="4000" b="0" dirty="0"/>
            </a:br>
            <a:r>
              <a:rPr lang="en-US" sz="4000" b="0" dirty="0"/>
              <a:t>ANALIZĂ</a:t>
            </a:r>
            <a:endParaRPr lang="en-US" sz="4000" b="0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1A6279-193C-575B-8B5B-2DD21DC33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 descr="A person walking on a crosswalk">
            <a:extLst>
              <a:ext uri="{FF2B5EF4-FFF2-40B4-BE49-F238E27FC236}">
                <a16:creationId xmlns:a16="http://schemas.microsoft.com/office/drawing/2014/main" id="{595C53C1-B9AF-460C-5ADF-5F9498571B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02" y="0"/>
            <a:ext cx="6619138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30A5E-295F-EDB1-5BA1-B9E41E7BC3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2C17-2A35-008E-0C6B-4BF66328FE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7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681B-B0FB-3CCC-52AD-03EAE107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0848-43F0-4FE7-9060-81592D4E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80" y="640078"/>
            <a:ext cx="11031048" cy="933889"/>
          </a:xfrm>
        </p:spPr>
        <p:txBody>
          <a:bodyPr/>
          <a:lstStyle/>
          <a:p>
            <a:pPr algn="ctr"/>
            <a:r>
              <a:rPr lang="en-US" b="0" err="1">
                <a:ea typeface="+mj-lt"/>
                <a:cs typeface="+mj-lt"/>
              </a:rPr>
              <a:t>Evoluția</a:t>
            </a:r>
            <a:r>
              <a:rPr lang="en-US" b="0" dirty="0">
                <a:ea typeface="+mj-lt"/>
                <a:cs typeface="+mj-lt"/>
              </a:rPr>
              <a:t> </a:t>
            </a:r>
            <a:r>
              <a:rPr lang="en-US" b="0" err="1">
                <a:ea typeface="+mj-lt"/>
                <a:cs typeface="+mj-lt"/>
              </a:rPr>
              <a:t>performanței</a:t>
            </a:r>
            <a:r>
              <a:rPr lang="en-US" b="0" dirty="0">
                <a:ea typeface="+mj-lt"/>
                <a:cs typeface="+mj-lt"/>
              </a:rPr>
              <a:t> </a:t>
            </a:r>
            <a:r>
              <a:rPr lang="en-US" b="0" err="1">
                <a:ea typeface="+mj-lt"/>
                <a:cs typeface="+mj-lt"/>
              </a:rPr>
              <a:t>modelului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C6B13-B813-81CD-AD91-95349F8FEF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 vert="horz" lIns="9144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Acuratețea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crescut</a:t>
            </a:r>
            <a:r>
              <a:rPr lang="en-US" dirty="0">
                <a:ea typeface="+mn-lt"/>
                <a:cs typeface="+mn-lt"/>
              </a:rPr>
              <a:t> rapid </a:t>
            </a:r>
            <a:r>
              <a:rPr lang="en-US" dirty="0" err="1">
                <a:ea typeface="+mn-lt"/>
                <a:cs typeface="+mn-lt"/>
              </a:rPr>
              <a:t>încă</a:t>
            </a:r>
            <a:r>
              <a:rPr lang="en-US" dirty="0">
                <a:ea typeface="+mn-lt"/>
                <a:cs typeface="+mn-lt"/>
              </a:rPr>
              <a:t> din </a:t>
            </a:r>
            <a:r>
              <a:rPr lang="en-US" dirty="0" err="1">
                <a:ea typeface="+mn-lt"/>
                <a:cs typeface="+mn-lt"/>
              </a:rPr>
              <a:t>primele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epoci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s-a </a:t>
            </a:r>
            <a:r>
              <a:rPr lang="en-US" dirty="0" err="1">
                <a:ea typeface="+mn-lt"/>
                <a:cs typeface="+mn-lt"/>
              </a:rPr>
              <a:t>stabilizat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peste</a:t>
            </a:r>
            <a:r>
              <a:rPr lang="en-US" dirty="0">
                <a:ea typeface="+mn-lt"/>
                <a:cs typeface="+mn-lt"/>
              </a:rPr>
              <a:t> 97%.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Loss-ul a </a:t>
            </a:r>
            <a:r>
              <a:rPr lang="en-US" dirty="0" err="1">
                <a:ea typeface="+mn-lt"/>
                <a:cs typeface="+mn-lt"/>
              </a:rPr>
              <a:t>scăzut</a:t>
            </a:r>
            <a:r>
              <a:rPr lang="en-US" dirty="0">
                <a:ea typeface="+mn-lt"/>
                <a:cs typeface="+mn-lt"/>
              </a:rPr>
              <a:t> abrupt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prima </a:t>
            </a:r>
            <a:r>
              <a:rPr lang="en-US" dirty="0" err="1">
                <a:ea typeface="+mn-lt"/>
                <a:cs typeface="+mn-lt"/>
              </a:rPr>
              <a:t>epocă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apoi</a:t>
            </a:r>
            <a:r>
              <a:rPr lang="en-US" dirty="0">
                <a:ea typeface="+mn-lt"/>
                <a:cs typeface="+mn-lt"/>
              </a:rPr>
              <a:t> s-a </a:t>
            </a:r>
            <a:r>
              <a:rPr lang="en-US" dirty="0" err="1">
                <a:ea typeface="+mn-lt"/>
                <a:cs typeface="+mn-lt"/>
              </a:rPr>
              <a:t>menținut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foarte</a:t>
            </a:r>
            <a:r>
              <a:rPr lang="en-US" dirty="0">
                <a:ea typeface="+mn-lt"/>
                <a:cs typeface="+mn-lt"/>
              </a:rPr>
              <a:t> mic.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Modelul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învățat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eficient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convergat</a:t>
            </a:r>
            <a:r>
              <a:rPr lang="en-US" dirty="0">
                <a:ea typeface="+mn-lt"/>
                <a:cs typeface="+mn-lt"/>
              </a:rPr>
              <a:t> rapid.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5027-DFCD-1492-3FF5-D536E999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7C5F-3A62-BD2C-1B7C-B86E4ED3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C68D0B-3E50-6817-DA64-73ED34E69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970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00062B3A-F719-9CF6-9C76-B84FC4F751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91" t="-450" r="-4150" b="-450"/>
          <a:stretch/>
        </p:blipFill>
        <p:spPr>
          <a:xfrm>
            <a:off x="548507" y="2173823"/>
            <a:ext cx="5185634" cy="2559729"/>
          </a:xfrm>
        </p:spPr>
      </p:pic>
    </p:spTree>
    <p:extLst>
      <p:ext uri="{BB962C8B-B14F-4D97-AF65-F5344CB8AC3E}">
        <p14:creationId xmlns:p14="http://schemas.microsoft.com/office/powerpoint/2010/main" val="54755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ED54-704B-146F-C187-C9326031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A graph with numbers and squares&#10;&#10;AI-generated content may be incorrect.">
            <a:extLst>
              <a:ext uri="{FF2B5EF4-FFF2-40B4-BE49-F238E27FC236}">
                <a16:creationId xmlns:a16="http://schemas.microsoft.com/office/drawing/2014/main" id="{78C6D100-3689-52D1-B8C2-AE0F26F3D0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2037" r="1629" b="-72"/>
          <a:stretch/>
        </p:blipFill>
        <p:spPr>
          <a:xfrm>
            <a:off x="326698" y="2071189"/>
            <a:ext cx="5697752" cy="41369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BBDCA-A24F-296A-86C1-2C0DA7CB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E72C8-B9FA-9005-8E46-16954CBF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C7EAB11C-850A-CFED-51E8-9CB381D6E2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pPr marL="285750" indent="-285750" algn="just">
              <a:buFont typeface="Arial"/>
              <a:buChar char="•"/>
            </a:pPr>
            <a:endParaRPr lang="en-US" dirty="0"/>
          </a:p>
          <a:p>
            <a:pPr marL="285750" indent="-285750" algn="just">
              <a:buFont typeface="Arial"/>
              <a:buChar char="•"/>
            </a:pP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Matricea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confuzie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arată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că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majoritatea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predicțiilor</a:t>
            </a:r>
            <a:r>
              <a:rPr lang="en-US" b="1" dirty="0">
                <a:ea typeface="+mn-lt"/>
                <a:cs typeface="+mn-lt"/>
              </a:rPr>
              <a:t> sunt </a:t>
            </a:r>
            <a:r>
              <a:rPr lang="en-US" b="1" dirty="0" err="1">
                <a:ea typeface="+mn-lt"/>
                <a:cs typeface="+mn-lt"/>
              </a:rPr>
              <a:t>corecte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valorile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fiind</a:t>
            </a:r>
            <a:r>
              <a:rPr lang="en-US" dirty="0">
                <a:ea typeface="+mn-lt"/>
                <a:cs typeface="+mn-lt"/>
              </a:rPr>
              <a:t> concentrate pe </a:t>
            </a:r>
            <a:r>
              <a:rPr lang="en-US" dirty="0" err="1">
                <a:ea typeface="+mn-lt"/>
                <a:cs typeface="+mn-lt"/>
              </a:rPr>
              <a:t>diagonală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Cele </a:t>
            </a:r>
            <a:r>
              <a:rPr lang="en-US" b="1" dirty="0" err="1">
                <a:ea typeface="+mn-lt"/>
                <a:cs typeface="+mn-lt"/>
              </a:rPr>
              <a:t>mai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multe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greșeli</a:t>
            </a:r>
            <a:r>
              <a:rPr lang="en-US" b="1" dirty="0">
                <a:ea typeface="+mn-lt"/>
                <a:cs typeface="+mn-lt"/>
              </a:rPr>
              <a:t> apar </a:t>
            </a:r>
            <a:r>
              <a:rPr lang="en-US" b="1" dirty="0" err="1">
                <a:ea typeface="+mn-lt"/>
                <a:cs typeface="+mn-lt"/>
              </a:rPr>
              <a:t>între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cifre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vizual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similare</a:t>
            </a:r>
            <a:r>
              <a:rPr lang="en-US" dirty="0">
                <a:ea typeface="+mn-lt"/>
                <a:cs typeface="+mn-lt"/>
              </a:rPr>
              <a:t>, cum </a:t>
            </a:r>
            <a:r>
              <a:rPr lang="en-US" dirty="0" err="1">
                <a:ea typeface="+mn-lt"/>
                <a:cs typeface="+mn-lt"/>
              </a:rPr>
              <a:t>ar</a:t>
            </a:r>
            <a:r>
              <a:rPr lang="en-US" dirty="0">
                <a:ea typeface="+mn-lt"/>
                <a:cs typeface="+mn-lt"/>
              </a:rPr>
              <a:t> fi 4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9 </a:t>
            </a:r>
            <a:r>
              <a:rPr lang="en-US" dirty="0" err="1">
                <a:ea typeface="+mn-lt"/>
                <a:cs typeface="+mn-lt"/>
              </a:rPr>
              <a:t>sau</a:t>
            </a:r>
            <a:r>
              <a:rPr lang="en-US" dirty="0">
                <a:ea typeface="+mn-lt"/>
                <a:cs typeface="+mn-lt"/>
              </a:rPr>
              <a:t> 5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3.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Modelul</a:t>
            </a:r>
            <a:r>
              <a:rPr lang="en-US" b="1" dirty="0">
                <a:ea typeface="+mn-lt"/>
                <a:cs typeface="+mn-lt"/>
              </a:rPr>
              <a:t> are o </a:t>
            </a:r>
            <a:r>
              <a:rPr lang="en-US" b="1" dirty="0" err="1">
                <a:ea typeface="+mn-lt"/>
                <a:cs typeface="+mn-lt"/>
              </a:rPr>
              <a:t>performanță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solidă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gestionând</a:t>
            </a:r>
            <a:r>
              <a:rPr lang="en-US" dirty="0">
                <a:ea typeface="+mn-lt"/>
                <a:cs typeface="+mn-lt"/>
              </a:rPr>
              <a:t> bine </a:t>
            </a:r>
            <a:r>
              <a:rPr lang="en-US" dirty="0" err="1">
                <a:ea typeface="+mn-lt"/>
                <a:cs typeface="+mn-lt"/>
              </a:rPr>
              <a:t>chiar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cazuri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ambigue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23CE9BE-8356-87BC-5712-A2C87F0A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Analiza </a:t>
            </a:r>
            <a:r>
              <a:rPr lang="en-US" sz="2400" dirty="0" err="1"/>
              <a:t>performanței</a:t>
            </a:r>
            <a:r>
              <a:rPr lang="en-US" sz="2400" dirty="0"/>
              <a:t> pe </a:t>
            </a:r>
            <a:r>
              <a:rPr lang="en-US" sz="2400" dirty="0" err="1"/>
              <a:t>cifre</a:t>
            </a:r>
          </a:p>
        </p:txBody>
      </p:sp>
    </p:spTree>
    <p:extLst>
      <p:ext uri="{BB962C8B-B14F-4D97-AF65-F5344CB8AC3E}">
        <p14:creationId xmlns:p14="http://schemas.microsoft.com/office/powerpoint/2010/main" val="125501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B7DE-BC11-D98D-6AF5-2FC53D87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2485573"/>
            <a:ext cx="9764686" cy="1271743"/>
          </a:xfrm>
        </p:spPr>
        <p:txBody>
          <a:bodyPr/>
          <a:lstStyle/>
          <a:p>
            <a:pPr algn="ctr"/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gresit</a:t>
            </a:r>
            <a:r>
              <a:rPr lang="en-US" dirty="0"/>
              <a:t> </a:t>
            </a:r>
            <a:r>
              <a:rPr lang="en-US" dirty="0" err="1"/>
              <a:t>clasificate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82D4CE-27FC-E7B7-FABA-7E624D1D3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78" y="-841525"/>
            <a:ext cx="8238746" cy="591075"/>
          </a:xfrm>
        </p:spPr>
        <p:txBody>
          <a:bodyPr/>
          <a:lstStyle/>
          <a:p>
            <a:r>
              <a:rPr lang="en-US" dirty="0"/>
              <a:t>Large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1D1B4-1782-1F54-DFAA-53580865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01B1322-4C31-4D1F-88B1-5F79F56892A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2D41-5775-EF50-300A-FC937248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2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53642-DBE2-DF7C-BDCF-792D1CF3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98514-55E7-A7D5-1703-5FE02900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Content Placeholder 9" descr="A black and white image of a letter&#10;&#10;AI-generated content may be incorrect.">
            <a:extLst>
              <a:ext uri="{FF2B5EF4-FFF2-40B4-BE49-F238E27FC236}">
                <a16:creationId xmlns:a16="http://schemas.microsoft.com/office/drawing/2014/main" id="{F11929E4-6427-8315-3704-8A1CEF9F9D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3795" y="151384"/>
            <a:ext cx="2383949" cy="2692347"/>
          </a:xfrm>
        </p:spPr>
      </p:pic>
      <p:pic>
        <p:nvPicPr>
          <p:cNvPr id="11" name="Picture 10" descr="A white and black pixelated image&#10;&#10;AI-generated content may be incorrect.">
            <a:extLst>
              <a:ext uri="{FF2B5EF4-FFF2-40B4-BE49-F238E27FC236}">
                <a16:creationId xmlns:a16="http://schemas.microsoft.com/office/drawing/2014/main" id="{3BA2CB6E-22DF-6EBF-B775-B7C71A42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0" y="3271550"/>
            <a:ext cx="2381251" cy="3039630"/>
          </a:xfrm>
          <a:prstGeom prst="rect">
            <a:avLst/>
          </a:prstGeom>
        </p:spPr>
      </p:pic>
      <p:pic>
        <p:nvPicPr>
          <p:cNvPr id="12" name="Picture 11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3610D5F1-6772-997F-B220-B16FC5F5A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29" y="150236"/>
            <a:ext cx="2397414" cy="2689804"/>
          </a:xfrm>
          <a:prstGeom prst="rect">
            <a:avLst/>
          </a:prstGeom>
        </p:spPr>
      </p:pic>
      <p:pic>
        <p:nvPicPr>
          <p:cNvPr id="13" name="Picture 12" descr="A pixelated image of a white object&#10;&#10;AI-generated content may be incorrect.">
            <a:extLst>
              <a:ext uri="{FF2B5EF4-FFF2-40B4-BE49-F238E27FC236}">
                <a16:creationId xmlns:a16="http://schemas.microsoft.com/office/drawing/2014/main" id="{1E70F2A9-849A-FA38-6133-AD66895A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77" y="3008024"/>
            <a:ext cx="2379230" cy="3324225"/>
          </a:xfrm>
          <a:prstGeom prst="rect">
            <a:avLst/>
          </a:prstGeom>
        </p:spPr>
      </p:pic>
      <p:pic>
        <p:nvPicPr>
          <p:cNvPr id="14" name="Picture 13" descr="A white object with black background&#10;&#10;AI-generated content may be incorrect.">
            <a:extLst>
              <a:ext uri="{FF2B5EF4-FFF2-40B4-BE49-F238E27FC236}">
                <a16:creationId xmlns:a16="http://schemas.microsoft.com/office/drawing/2014/main" id="{A547CC06-73F1-2D65-37C5-07C62CE26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490" y="1401330"/>
            <a:ext cx="30384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</a:t>
            </a:r>
            <a:br>
              <a:rPr lang="en-US" dirty="0"/>
            </a:br>
            <a:r>
              <a:rPr lang="en-US" dirty="0"/>
              <a:t>Predicțiilor </a:t>
            </a:r>
            <a:r>
              <a:rPr lang="en-US" dirty="0" err="1"/>
              <a:t>greșite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2058355"/>
            <a:ext cx="5783472" cy="4141565"/>
          </a:xfrm>
        </p:spPr>
        <p:txBody>
          <a:bodyPr vert="horz" lIns="91440" tIns="91440" rIns="0" bIns="0" rtlCol="0" anchor="t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b="1" err="1">
                <a:ea typeface="+mn-lt"/>
                <a:cs typeface="+mn-lt"/>
              </a:rPr>
              <a:t>Exemple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Analizate</a:t>
            </a:r>
            <a:r>
              <a:rPr lang="en-US" sz="1800" b="1" dirty="0">
                <a:ea typeface="+mn-lt"/>
                <a:cs typeface="+mn-lt"/>
              </a:rPr>
              <a:t>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i="1" dirty="0">
                <a:ea typeface="+mn-lt"/>
                <a:cs typeface="+mn-lt"/>
              </a:rPr>
              <a:t>Am </a:t>
            </a:r>
            <a:r>
              <a:rPr lang="en-US" sz="1800" i="1" err="1">
                <a:ea typeface="+mn-lt"/>
                <a:cs typeface="+mn-lt"/>
              </a:rPr>
              <a:t>prezentat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câteva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imagini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unde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modelul</a:t>
            </a:r>
            <a:r>
              <a:rPr lang="en-US" sz="1800" i="1" dirty="0">
                <a:ea typeface="+mn-lt"/>
                <a:cs typeface="+mn-lt"/>
              </a:rPr>
              <a:t> a </a:t>
            </a:r>
            <a:r>
              <a:rPr lang="en-US" sz="1800" i="1" err="1">
                <a:ea typeface="+mn-lt"/>
                <a:cs typeface="+mn-lt"/>
              </a:rPr>
              <a:t>prezis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greșit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cifra</a:t>
            </a:r>
            <a:r>
              <a:rPr lang="en-US" sz="1800" i="1" dirty="0">
                <a:ea typeface="+mn-lt"/>
                <a:cs typeface="+mn-lt"/>
              </a:rPr>
              <a:t>. </a:t>
            </a:r>
            <a:r>
              <a:rPr lang="en-US" sz="1800" i="1" err="1">
                <a:ea typeface="+mn-lt"/>
                <a:cs typeface="+mn-lt"/>
              </a:rPr>
              <a:t>Aceste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cazuri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ajută</a:t>
            </a:r>
            <a:r>
              <a:rPr lang="en-US" sz="1800" i="1" dirty="0">
                <a:ea typeface="+mn-lt"/>
                <a:cs typeface="+mn-lt"/>
              </a:rPr>
              <a:t> la </a:t>
            </a:r>
            <a:r>
              <a:rPr lang="en-US" sz="1800" i="1" err="1">
                <a:ea typeface="+mn-lt"/>
                <a:cs typeface="+mn-lt"/>
              </a:rPr>
              <a:t>înțelegerea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limitelor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rețelei</a:t>
            </a:r>
            <a:r>
              <a:rPr lang="en-US" sz="1800" i="1" dirty="0">
                <a:ea typeface="+mn-lt"/>
                <a:cs typeface="+mn-lt"/>
              </a:rPr>
              <a:t>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b="1" err="1">
                <a:ea typeface="+mn-lt"/>
                <a:cs typeface="+mn-lt"/>
              </a:rPr>
              <a:t>Cauze</a:t>
            </a:r>
            <a:r>
              <a:rPr lang="en-US" sz="1800" b="1" dirty="0">
                <a:ea typeface="+mn-lt"/>
                <a:cs typeface="+mn-lt"/>
              </a:rPr>
              <a:t> ale </a:t>
            </a:r>
            <a:r>
              <a:rPr lang="en-US" sz="1800" b="1" err="1">
                <a:ea typeface="+mn-lt"/>
                <a:cs typeface="+mn-lt"/>
              </a:rPr>
              <a:t>erorilor</a:t>
            </a:r>
            <a:r>
              <a:rPr lang="en-US" sz="1800" b="1" dirty="0">
                <a:ea typeface="+mn-lt"/>
                <a:cs typeface="+mn-lt"/>
              </a:rPr>
              <a:t>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Confuziile</a:t>
            </a:r>
            <a:r>
              <a:rPr lang="en-US" sz="1800" i="1" dirty="0">
                <a:ea typeface="+mn-lt"/>
                <a:cs typeface="+mn-lt"/>
              </a:rPr>
              <a:t> apar </a:t>
            </a:r>
            <a:r>
              <a:rPr lang="en-US" sz="1800" i="1" err="1">
                <a:ea typeface="+mn-lt"/>
                <a:cs typeface="+mn-lt"/>
              </a:rPr>
              <a:t>între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cifre</a:t>
            </a:r>
            <a:r>
              <a:rPr lang="en-US" sz="1800" i="1" dirty="0">
                <a:ea typeface="+mn-lt"/>
                <a:cs typeface="+mn-lt"/>
              </a:rPr>
              <a:t> cu </a:t>
            </a:r>
            <a:r>
              <a:rPr lang="en-US" sz="1800" i="1" err="1">
                <a:ea typeface="+mn-lt"/>
                <a:cs typeface="+mn-lt"/>
              </a:rPr>
              <a:t>formă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asemănătoare</a:t>
            </a:r>
            <a:r>
              <a:rPr lang="en-US" sz="1800" i="1">
                <a:ea typeface="+mn-lt"/>
                <a:cs typeface="+mn-lt"/>
              </a:rPr>
              <a:t>, cum </a:t>
            </a:r>
            <a:r>
              <a:rPr lang="en-US" sz="1800" i="1" err="1">
                <a:ea typeface="+mn-lt"/>
                <a:cs typeface="+mn-lt"/>
              </a:rPr>
              <a:t>ar</a:t>
            </a:r>
            <a:r>
              <a:rPr lang="en-US" sz="1800" i="1" dirty="0">
                <a:ea typeface="+mn-lt"/>
                <a:cs typeface="+mn-lt"/>
              </a:rPr>
              <a:t> fi </a:t>
            </a:r>
            <a:r>
              <a:rPr lang="en-US" sz="1800" b="1" i="1" dirty="0">
                <a:ea typeface="+mn-lt"/>
                <a:cs typeface="+mn-lt"/>
              </a:rPr>
              <a:t>4 </a:t>
            </a:r>
            <a:r>
              <a:rPr lang="en-US" sz="1800" b="1" i="1" err="1">
                <a:ea typeface="+mn-lt"/>
                <a:cs typeface="+mn-lt"/>
              </a:rPr>
              <a:t>și</a:t>
            </a:r>
            <a:r>
              <a:rPr lang="en-US" sz="1800" b="1" i="1" dirty="0">
                <a:ea typeface="+mn-lt"/>
                <a:cs typeface="+mn-lt"/>
              </a:rPr>
              <a:t> 9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sau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b="1" i="1" dirty="0">
                <a:ea typeface="+mn-lt"/>
                <a:cs typeface="+mn-lt"/>
              </a:rPr>
              <a:t>3 </a:t>
            </a:r>
            <a:r>
              <a:rPr lang="en-US" sz="1800" b="1" i="1" err="1">
                <a:ea typeface="+mn-lt"/>
                <a:cs typeface="+mn-lt"/>
              </a:rPr>
              <a:t>și</a:t>
            </a:r>
            <a:r>
              <a:rPr lang="en-US" sz="1800" b="1" i="1" dirty="0">
                <a:ea typeface="+mn-lt"/>
                <a:cs typeface="+mn-lt"/>
              </a:rPr>
              <a:t> 7</a:t>
            </a:r>
            <a:r>
              <a:rPr lang="en-US" sz="1800" i="1" dirty="0">
                <a:ea typeface="+mn-lt"/>
                <a:cs typeface="+mn-lt"/>
              </a:rPr>
              <a:t>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b="1" err="1">
                <a:ea typeface="+mn-lt"/>
                <a:cs typeface="+mn-lt"/>
              </a:rPr>
              <a:t>Importanța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analizei</a:t>
            </a:r>
            <a:r>
              <a:rPr lang="en-US" sz="1800" b="1" dirty="0">
                <a:ea typeface="+mn-lt"/>
                <a:cs typeface="+mn-lt"/>
              </a:rPr>
              <a:t>: </a:t>
            </a:r>
            <a:r>
              <a:rPr lang="en-US" sz="1800" i="1" err="1">
                <a:ea typeface="+mn-lt"/>
                <a:cs typeface="+mn-lt"/>
              </a:rPr>
              <a:t>Vizualizarea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acestor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erori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oferă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indicii</a:t>
            </a:r>
            <a:r>
              <a:rPr lang="en-US" sz="1800" i="1" dirty="0">
                <a:ea typeface="+mn-lt"/>
                <a:cs typeface="+mn-lt"/>
              </a:rPr>
              <a:t> utile </a:t>
            </a:r>
            <a:r>
              <a:rPr lang="en-US" sz="1800" i="1" err="1">
                <a:ea typeface="+mn-lt"/>
                <a:cs typeface="+mn-lt"/>
              </a:rPr>
              <a:t>pentru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îmbunătățirea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modelului</a:t>
            </a:r>
            <a:r>
              <a:rPr lang="en-US" sz="1800" i="1" dirty="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și</a:t>
            </a:r>
            <a:r>
              <a:rPr lang="en-US" sz="1800" i="1" dirty="0">
                <a:ea typeface="+mn-lt"/>
                <a:cs typeface="+mn-lt"/>
              </a:rPr>
              <a:t> a </a:t>
            </a:r>
            <a:r>
              <a:rPr lang="en-US" sz="1800" i="1" err="1">
                <a:ea typeface="+mn-lt"/>
                <a:cs typeface="+mn-lt"/>
              </a:rPr>
              <a:t>setului</a:t>
            </a:r>
            <a:r>
              <a:rPr lang="en-US" sz="1800" i="1" dirty="0">
                <a:ea typeface="+mn-lt"/>
                <a:cs typeface="+mn-lt"/>
              </a:rPr>
              <a:t> de date.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CONCLUZIE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 vert="horz" lIns="9144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Proiectul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demonstrat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că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b="1" dirty="0" err="1">
                <a:ea typeface="+mn-lt"/>
                <a:cs typeface="+mn-lt"/>
              </a:rPr>
              <a:t>rețea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neuronală</a:t>
            </a:r>
            <a:r>
              <a:rPr lang="en-US" b="1" dirty="0">
                <a:ea typeface="+mn-lt"/>
                <a:cs typeface="+mn-lt"/>
              </a:rPr>
              <a:t> spiking (SNN)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învăța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clasifice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imagini</a:t>
            </a:r>
            <a:r>
              <a:rPr lang="en-US" dirty="0">
                <a:ea typeface="+mn-lt"/>
                <a:cs typeface="+mn-lt"/>
              </a:rPr>
              <a:t> din MNIST, cu o </a:t>
            </a:r>
            <a:r>
              <a:rPr lang="en-US" b="1" dirty="0" err="1">
                <a:ea typeface="+mn-lt"/>
                <a:cs typeface="+mn-lt"/>
              </a:rPr>
              <a:t>acuratețe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bună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chiar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după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număr</a:t>
            </a:r>
            <a:r>
              <a:rPr lang="en-US" dirty="0">
                <a:ea typeface="+mn-lt"/>
                <a:cs typeface="+mn-lt"/>
              </a:rPr>
              <a:t> mic de </a:t>
            </a:r>
            <a:r>
              <a:rPr lang="en-US" dirty="0" err="1">
                <a:ea typeface="+mn-lt"/>
                <a:cs typeface="+mn-lt"/>
              </a:rPr>
              <a:t>epoci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Am </a:t>
            </a:r>
            <a:r>
              <a:rPr lang="en-US" dirty="0" err="1">
                <a:ea typeface="+mn-lt"/>
                <a:cs typeface="+mn-lt"/>
              </a:rPr>
              <a:t>analizat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predicțiile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greșite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observând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majoritatea</a:t>
            </a:r>
            <a:r>
              <a:rPr lang="en-US" dirty="0">
                <a:ea typeface="+mn-lt"/>
                <a:cs typeface="+mn-lt"/>
              </a:rPr>
              <a:t> apar </a:t>
            </a:r>
            <a:r>
              <a:rPr lang="en-US" dirty="0" err="1">
                <a:ea typeface="+mn-lt"/>
                <a:cs typeface="+mn-lt"/>
              </a:rPr>
              <a:t>între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cifre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similare</a:t>
            </a:r>
            <a:r>
              <a:rPr lang="en-US" dirty="0">
                <a:ea typeface="+mn-lt"/>
                <a:cs typeface="+mn-lt"/>
              </a:rPr>
              <a:t> ca </a:t>
            </a:r>
            <a:r>
              <a:rPr lang="en-US" dirty="0" err="1">
                <a:ea typeface="+mn-lt"/>
                <a:cs typeface="+mn-lt"/>
              </a:rPr>
              <a:t>formă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ceea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evidențiază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atât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limitele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cât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robustețea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modelului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Rezultatele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obținute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arată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rețelele</a:t>
            </a:r>
            <a:r>
              <a:rPr lang="en-US" b="1" dirty="0">
                <a:ea typeface="+mn-lt"/>
                <a:cs typeface="+mn-lt"/>
              </a:rPr>
              <a:t> spiking pot fi o </a:t>
            </a:r>
            <a:r>
              <a:rPr lang="en-US" b="1" dirty="0" err="1">
                <a:ea typeface="+mn-lt"/>
                <a:cs typeface="+mn-lt"/>
              </a:rPr>
              <a:t>alternativă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viabilă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rețelele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clasice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oferind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performanță</a:t>
            </a:r>
            <a:r>
              <a:rPr lang="en-US" dirty="0">
                <a:ea typeface="+mn-lt"/>
                <a:cs typeface="+mn-lt"/>
              </a:rPr>
              <a:t> cu un </a:t>
            </a:r>
            <a:r>
              <a:rPr lang="en-US" dirty="0" err="1">
                <a:ea typeface="+mn-lt"/>
                <a:cs typeface="+mn-lt"/>
              </a:rPr>
              <a:t>consum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redus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resurse</a:t>
            </a:r>
            <a:r>
              <a:rPr lang="en-US" dirty="0">
                <a:ea typeface="+mn-lt"/>
                <a:cs typeface="+mn-lt"/>
              </a:rPr>
              <a:t> — un pas important </a:t>
            </a:r>
            <a:r>
              <a:rPr lang="en-US" dirty="0" err="1">
                <a:ea typeface="+mn-lt"/>
                <a:cs typeface="+mn-lt"/>
              </a:rPr>
              <a:t>spre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procesare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neuromorfică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904371" cy="3088908"/>
          </a:xfrm>
        </p:spPr>
        <p:txBody>
          <a:bodyPr vert="horz" lIns="91440" tIns="91440" rIns="0" bIns="0" rtlCol="0" anchor="t">
            <a:noAutofit/>
          </a:bodyPr>
          <a:lstStyle/>
          <a:p>
            <a:r>
              <a:rPr lang="en-US" dirty="0" err="1">
                <a:ea typeface="+mn-lt"/>
                <a:cs typeface="+mn-lt"/>
              </a:rPr>
              <a:t>Introducere</a:t>
            </a:r>
            <a:r>
              <a:rPr lang="en-US" dirty="0">
                <a:ea typeface="+mn-lt"/>
                <a:cs typeface="+mn-lt"/>
              </a:rPr>
              <a:t> &amp; </a:t>
            </a:r>
            <a:r>
              <a:rPr lang="en-US" dirty="0" err="1">
                <a:ea typeface="+mn-lt"/>
                <a:cs typeface="+mn-lt"/>
              </a:rPr>
              <a:t>scopul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proiectului</a:t>
            </a:r>
            <a:endParaRPr lang="en-US" dirty="0" err="1"/>
          </a:p>
          <a:p>
            <a:r>
              <a:rPr lang="en-US" dirty="0" err="1">
                <a:ea typeface="+mn-lt"/>
                <a:cs typeface="+mn-lt"/>
              </a:rPr>
              <a:t>Datasetul</a:t>
            </a:r>
            <a:r>
              <a:rPr lang="en-US" dirty="0">
                <a:ea typeface="+mn-lt"/>
                <a:cs typeface="+mn-lt"/>
              </a:rPr>
              <a:t> MNIST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problema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clasificare</a:t>
            </a:r>
            <a:endParaRPr lang="en-US" dirty="0" err="1"/>
          </a:p>
          <a:p>
            <a:r>
              <a:rPr lang="en-US" dirty="0" err="1">
                <a:ea typeface="+mn-lt"/>
                <a:cs typeface="+mn-lt"/>
              </a:rPr>
              <a:t>Modelul</a:t>
            </a:r>
            <a:r>
              <a:rPr lang="en-US" dirty="0">
                <a:ea typeface="+mn-lt"/>
                <a:cs typeface="+mn-lt"/>
              </a:rPr>
              <a:t> ales: </a:t>
            </a:r>
            <a:r>
              <a:rPr lang="en-US" dirty="0" err="1">
                <a:ea typeface="+mn-lt"/>
                <a:cs typeface="+mn-lt"/>
              </a:rPr>
              <a:t>rețea</a:t>
            </a:r>
            <a:r>
              <a:rPr lang="en-US" dirty="0">
                <a:ea typeface="+mn-lt"/>
                <a:cs typeface="+mn-lt"/>
              </a:rPr>
              <a:t> SNN </a:t>
            </a:r>
            <a:r>
              <a:rPr lang="en-US" dirty="0" err="1">
                <a:ea typeface="+mn-lt"/>
                <a:cs typeface="+mn-lt"/>
              </a:rPr>
              <a:t>convolutionala</a:t>
            </a:r>
            <a:r>
              <a:rPr lang="en-US" dirty="0">
                <a:ea typeface="+mn-lt"/>
                <a:cs typeface="+mn-lt"/>
              </a:rPr>
              <a:t> cu LIF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Rezultate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acuratețe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evoluție</a:t>
            </a:r>
            <a:r>
              <a:rPr lang="en-US" dirty="0">
                <a:ea typeface="+mn-lt"/>
                <a:cs typeface="+mn-lt"/>
              </a:rPr>
              <a:t> loss, </a:t>
            </a:r>
            <a:r>
              <a:rPr lang="en-US" dirty="0" err="1">
                <a:ea typeface="+mn-lt"/>
                <a:cs typeface="+mn-lt"/>
              </a:rPr>
              <a:t>exemple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clasificate</a:t>
            </a:r>
            <a:endParaRPr lang="en-US" dirty="0" err="1"/>
          </a:p>
          <a:p>
            <a:r>
              <a:rPr lang="en-US" dirty="0" err="1">
                <a:ea typeface="+mn-lt"/>
                <a:cs typeface="+mn-lt"/>
              </a:rPr>
              <a:t>Analiză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concluzii</a:t>
            </a:r>
            <a:r>
              <a:rPr lang="en-US" dirty="0">
                <a:ea typeface="+mn-lt"/>
                <a:cs typeface="+mn-lt"/>
              </a:rPr>
              <a:t> finale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cadrul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acestui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proiect</a:t>
            </a:r>
            <a:r>
              <a:rPr lang="en-US" dirty="0">
                <a:ea typeface="+mn-lt"/>
                <a:cs typeface="+mn-lt"/>
              </a:rPr>
              <a:t> am </a:t>
            </a:r>
            <a:r>
              <a:rPr lang="en-US" dirty="0" err="1">
                <a:ea typeface="+mn-lt"/>
                <a:cs typeface="+mn-lt"/>
              </a:rPr>
              <a:t>explorat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rețelele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neuronale</a:t>
            </a:r>
            <a:r>
              <a:rPr lang="en-US" dirty="0">
                <a:ea typeface="+mn-lt"/>
                <a:cs typeface="+mn-lt"/>
              </a:rPr>
              <a:t> spiking (SNN), o </a:t>
            </a:r>
            <a:r>
              <a:rPr lang="en-US" dirty="0" err="1">
                <a:ea typeface="+mn-lt"/>
                <a:cs typeface="+mn-lt"/>
              </a:rPr>
              <a:t>abordare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inspirată</a:t>
            </a:r>
            <a:r>
              <a:rPr lang="en-US" dirty="0">
                <a:ea typeface="+mn-lt"/>
                <a:cs typeface="+mn-lt"/>
              </a:rPr>
              <a:t> biologic care </a:t>
            </a:r>
            <a:r>
              <a:rPr lang="en-US" dirty="0" err="1">
                <a:ea typeface="+mn-lt"/>
                <a:cs typeface="+mn-lt"/>
              </a:rPr>
              <a:t>modelează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fidel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funcționarea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creierului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Scopul</a:t>
            </a:r>
            <a:r>
              <a:rPr lang="en-US" dirty="0">
                <a:ea typeface="+mn-lt"/>
                <a:cs typeface="+mn-lt"/>
              </a:rPr>
              <a:t> principal a </a:t>
            </a:r>
            <a:r>
              <a:rPr lang="en-US" dirty="0" err="1">
                <a:ea typeface="+mn-lt"/>
                <a:cs typeface="+mn-lt"/>
              </a:rPr>
              <a:t>fost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clasificare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cifrelor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scrise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mână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folosind</a:t>
            </a:r>
            <a:r>
              <a:rPr lang="en-US" dirty="0">
                <a:ea typeface="+mn-lt"/>
                <a:cs typeface="+mn-lt"/>
              </a:rPr>
              <a:t> un model SNN </a:t>
            </a:r>
            <a:r>
              <a:rPr lang="en-US" dirty="0" err="1">
                <a:ea typeface="+mn-lt"/>
                <a:cs typeface="+mn-lt"/>
              </a:rPr>
              <a:t>convoluțional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datasetul</a:t>
            </a:r>
            <a:r>
              <a:rPr lang="en-US" dirty="0">
                <a:ea typeface="+mn-lt"/>
                <a:cs typeface="+mn-lt"/>
              </a:rPr>
              <a:t> MNIST.</a:t>
            </a:r>
          </a:p>
          <a:p>
            <a:r>
              <a:rPr lang="en-US" dirty="0">
                <a:ea typeface="+mn-lt"/>
                <a:cs typeface="+mn-lt"/>
              </a:rPr>
              <a:t>Am </a:t>
            </a:r>
            <a:r>
              <a:rPr lang="en-US" dirty="0" err="1">
                <a:ea typeface="+mn-lt"/>
                <a:cs typeface="+mn-lt"/>
              </a:rPr>
              <a:t>folosit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frameworkul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snnTorch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pentru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antrena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rețea</a:t>
            </a:r>
            <a:r>
              <a:rPr lang="en-US" dirty="0">
                <a:ea typeface="+mn-lt"/>
                <a:cs typeface="+mn-lt"/>
              </a:rPr>
              <a:t> cu </a:t>
            </a:r>
            <a:r>
              <a:rPr lang="en-US" dirty="0" err="1">
                <a:ea typeface="+mn-lt"/>
                <a:cs typeface="+mn-lt"/>
              </a:rPr>
              <a:t>neuroni</a:t>
            </a:r>
            <a:r>
              <a:rPr lang="en-US" dirty="0">
                <a:ea typeface="+mn-lt"/>
                <a:cs typeface="+mn-lt"/>
              </a:rPr>
              <a:t> de tip Leaky Integrate-and-Fire (LIF), </a:t>
            </a:r>
            <a:r>
              <a:rPr lang="en-US" dirty="0" err="1">
                <a:ea typeface="+mn-lt"/>
                <a:cs typeface="+mn-lt"/>
              </a:rPr>
              <a:t>urmărind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acuratețea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comportamentul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timp.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Acest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proiect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aduce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prim-plan </a:t>
            </a:r>
            <a:r>
              <a:rPr lang="en-US" dirty="0" err="1">
                <a:ea typeface="+mn-lt"/>
                <a:cs typeface="+mn-lt"/>
              </a:rPr>
              <a:t>conceptul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codificare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temporală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avantajele</a:t>
            </a:r>
            <a:r>
              <a:rPr lang="en-US" dirty="0">
                <a:ea typeface="+mn-lt"/>
                <a:cs typeface="+mn-lt"/>
              </a:rPr>
              <a:t> SNN-</a:t>
            </a:r>
            <a:r>
              <a:rPr lang="en-US" dirty="0" err="1">
                <a:ea typeface="+mn-lt"/>
                <a:cs typeface="+mn-lt"/>
              </a:rPr>
              <a:t>urilor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față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rețelele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tradiționale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contexte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eficiente</a:t>
            </a:r>
            <a:r>
              <a:rPr lang="en-US" dirty="0">
                <a:ea typeface="+mn-lt"/>
                <a:cs typeface="+mn-lt"/>
              </a:rPr>
              <a:t> energetic.</a:t>
            </a:r>
            <a:endParaRPr lang="en-US" dirty="0"/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0DC12A-4E27-F62F-2ED2-7823711D4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300854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cap="all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ea typeface="+mn-lt"/>
                <a:cs typeface="+mn-lt"/>
              </a:rPr>
              <a:t>elemente</a:t>
            </a:r>
            <a:r>
              <a:rPr lang="en-US" sz="9600" b="1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ea typeface="+mn-lt"/>
                <a:cs typeface="+mn-lt"/>
              </a:rPr>
              <a:t> </a:t>
            </a:r>
            <a:r>
              <a:rPr lang="en-US" sz="9600" b="1" cap="all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ea typeface="+mn-lt"/>
                <a:cs typeface="+mn-lt"/>
              </a:rPr>
              <a:t>cheie</a:t>
            </a:r>
            <a:r>
              <a:rPr lang="en-US" sz="9600" b="1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ea typeface="+mn-lt"/>
                <a:cs typeface="+mn-lt"/>
              </a:rPr>
              <a:t> ale </a:t>
            </a:r>
            <a:r>
              <a:rPr lang="en-US" sz="9600" b="1" cap="all" err="1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ea typeface="+mn-lt"/>
                <a:cs typeface="+mn-lt"/>
              </a:rPr>
              <a:t>proiectului</a:t>
            </a:r>
            <a:r>
              <a:rPr lang="en-US" sz="9600" b="1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/>
                <a:ea typeface="+mn-lt"/>
                <a:cs typeface="+mn-lt"/>
              </a:rPr>
              <a:t> </a:t>
            </a:r>
            <a:endParaRPr lang="en-US" sz="9600" cap="all">
              <a:solidFill>
                <a:schemeClr val="accent1">
                  <a:lumMod val="60000"/>
                  <a:lumOff val="40000"/>
                </a:schemeClr>
              </a:solidFill>
              <a:latin typeface="Arial Black"/>
              <a:ea typeface="+mn-lt"/>
              <a:cs typeface="+mn-lt"/>
            </a:endParaRPr>
          </a:p>
          <a:p>
            <a:endParaRPr lang="en-US" sz="4000" b="1" cap="all" dirty="0">
              <a:solidFill>
                <a:schemeClr val="accent1">
                  <a:lumMod val="60000"/>
                  <a:lumOff val="40000"/>
                </a:schemeClr>
              </a:solidFill>
              <a:latin typeface="Arial Black"/>
            </a:endParaRPr>
          </a:p>
          <a:p>
            <a:pPr marL="342900" indent="-342900">
              <a:buFont typeface="Arial"/>
              <a:buChar char="•"/>
            </a:pPr>
            <a:r>
              <a:rPr lang="en-US" sz="7200" b="1" cap="all" dirty="0" err="1">
                <a:solidFill>
                  <a:schemeClr val="accent2"/>
                </a:solidFill>
                <a:latin typeface="Arial Black"/>
              </a:rPr>
              <a:t>Problema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7200" b="1" cap="all" dirty="0" err="1">
                <a:solidFill>
                  <a:schemeClr val="accent2"/>
                </a:solidFill>
                <a:latin typeface="Arial Black"/>
              </a:rPr>
              <a:t>abordată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</a:rPr>
              <a:t>: </a:t>
            </a:r>
            <a:r>
              <a:rPr lang="en-US" sz="7200" b="1" cap="all" dirty="0" err="1">
                <a:latin typeface="Arial Black"/>
              </a:rPr>
              <a:t>clasificarea</a:t>
            </a:r>
            <a:r>
              <a:rPr lang="en-US" sz="7200" b="1" cap="all" dirty="0">
                <a:latin typeface="Arial Black"/>
              </a:rPr>
              <a:t> </a:t>
            </a:r>
            <a:r>
              <a:rPr lang="en-US" sz="7200" b="1" cap="all" dirty="0" err="1">
                <a:latin typeface="Arial Black"/>
              </a:rPr>
              <a:t>cifrelor</a:t>
            </a:r>
            <a:r>
              <a:rPr lang="en-US" sz="7200" b="1" cap="all" dirty="0">
                <a:latin typeface="Arial Black"/>
              </a:rPr>
              <a:t> </a:t>
            </a:r>
            <a:r>
              <a:rPr lang="en-US" sz="7200" b="1" cap="all" dirty="0" err="1">
                <a:latin typeface="Arial Black"/>
              </a:rPr>
              <a:t>scrise</a:t>
            </a:r>
            <a:r>
              <a:rPr lang="en-US" sz="7200" b="1" cap="all" dirty="0">
                <a:latin typeface="Arial Black"/>
              </a:rPr>
              <a:t> de </a:t>
            </a:r>
            <a:r>
              <a:rPr lang="en-US" sz="7200" b="1" cap="all" dirty="0" err="1">
                <a:latin typeface="Arial Black"/>
              </a:rPr>
              <a:t>mână</a:t>
            </a:r>
            <a:r>
              <a:rPr lang="en-US" sz="7200" b="1" cap="all" dirty="0">
                <a:latin typeface="Arial Black"/>
              </a:rPr>
              <a:t> </a:t>
            </a:r>
            <a:r>
              <a:rPr lang="en-US" sz="7200" b="1" cap="all" dirty="0" err="1">
                <a:latin typeface="Arial Black"/>
              </a:rPr>
              <a:t>folosind</a:t>
            </a:r>
            <a:r>
              <a:rPr lang="en-US" sz="7200" b="1" cap="all" dirty="0">
                <a:latin typeface="Arial Black"/>
              </a:rPr>
              <a:t> </a:t>
            </a:r>
            <a:r>
              <a:rPr lang="en-US" sz="7200" b="1" cap="all" dirty="0" err="1">
                <a:latin typeface="Arial Black"/>
              </a:rPr>
              <a:t>rețele</a:t>
            </a:r>
            <a:r>
              <a:rPr lang="en-US" sz="7200" b="1" cap="all" dirty="0">
                <a:latin typeface="Arial Black"/>
              </a:rPr>
              <a:t> </a:t>
            </a:r>
            <a:r>
              <a:rPr lang="en-US" sz="7200" b="1" cap="all" dirty="0" err="1">
                <a:latin typeface="Arial Black"/>
              </a:rPr>
              <a:t>neuronale</a:t>
            </a:r>
            <a:r>
              <a:rPr lang="en-US" sz="7200" b="1" cap="all" dirty="0">
                <a:latin typeface="Arial Black"/>
              </a:rPr>
              <a:t> spiking (SNN)</a:t>
            </a:r>
          </a:p>
          <a:p>
            <a:pPr marL="342900" indent="-342900">
              <a:buFont typeface="Arial"/>
              <a:buChar char="•"/>
            </a:pPr>
            <a:r>
              <a:rPr lang="en-US" sz="7200" b="1" cap="all" dirty="0" err="1">
                <a:solidFill>
                  <a:schemeClr val="accent2"/>
                </a:solidFill>
                <a:latin typeface="Arial Black"/>
              </a:rPr>
              <a:t>Datele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7200" b="1" cap="all" dirty="0" err="1">
                <a:solidFill>
                  <a:schemeClr val="accent2"/>
                </a:solidFill>
                <a:latin typeface="Arial Black"/>
              </a:rPr>
              <a:t>folosite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</a:rPr>
              <a:t>:</a:t>
            </a:r>
            <a:r>
              <a:rPr lang="en-US" sz="7200" b="1" cap="all" dirty="0">
                <a:latin typeface="Arial Black"/>
              </a:rPr>
              <a:t> </a:t>
            </a:r>
            <a:r>
              <a:rPr lang="en-US" sz="7200" b="1" cap="all" dirty="0" err="1">
                <a:latin typeface="Arial Black"/>
              </a:rPr>
              <a:t>imagini</a:t>
            </a:r>
            <a:r>
              <a:rPr lang="en-US" sz="7200" b="1" cap="all" dirty="0">
                <a:latin typeface="Arial Black"/>
              </a:rPr>
              <a:t> grayscale 28x28 </a:t>
            </a:r>
            <a:r>
              <a:rPr lang="en-US" sz="7200" b="1" cap="all" dirty="0" err="1">
                <a:latin typeface="Arial Black"/>
              </a:rPr>
              <a:t>pixeli</a:t>
            </a:r>
            <a:r>
              <a:rPr lang="en-US" sz="7200" b="1" cap="all" dirty="0">
                <a:latin typeface="Arial Black"/>
              </a:rPr>
              <a:t>, 10 </a:t>
            </a:r>
            <a:r>
              <a:rPr lang="en-US" sz="7200" b="1" cap="all" dirty="0" err="1">
                <a:latin typeface="Arial Black"/>
              </a:rPr>
              <a:t>clase</a:t>
            </a:r>
            <a:r>
              <a:rPr lang="en-US" sz="7200" b="1" cap="all" dirty="0">
                <a:latin typeface="Arial Black"/>
              </a:rPr>
              <a:t> (0-9)</a:t>
            </a:r>
            <a:endParaRPr lang="en-US" sz="7200" b="1" cap="all" dirty="0">
              <a:solidFill>
                <a:srgbClr val="FFFFFF"/>
              </a:solidFill>
              <a:latin typeface="Arial Black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7200" b="1" cap="all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Model de </a:t>
            </a:r>
            <a:r>
              <a:rPr lang="en-US" sz="7200" b="1" cap="all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bază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: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rețea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convuloțională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snn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cu 1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strat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conv2d +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neuroni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lif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+ fully connected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7200" b="1" cap="all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implementare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: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framework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snntorch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codificare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rate-based,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antrenare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cu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crossentropyloss</a:t>
            </a:r>
            <a:endParaRPr lang="en-US" sz="7200" b="1" cap="all" dirty="0" err="1">
              <a:solidFill>
                <a:srgbClr val="FFFFFF"/>
              </a:solidFill>
              <a:latin typeface="Arial Black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7200" b="1" cap="all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Măsuri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 de </a:t>
            </a:r>
            <a:r>
              <a:rPr lang="en-US" sz="7200" b="1" cap="all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performanță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: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acuratețe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&gt; 97%,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grafic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loss &amp; accuracy,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imagini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clasificate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corect</a:t>
            </a:r>
          </a:p>
          <a:p>
            <a:pPr marL="342900" indent="-342900">
              <a:buFont typeface="Arial"/>
              <a:buChar char="•"/>
            </a:pPr>
            <a:r>
              <a:rPr lang="en-US" sz="7200" b="1" cap="all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Provocări</a:t>
            </a:r>
            <a:r>
              <a:rPr lang="en-US" sz="7200" b="1" cap="all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: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reglarea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numarului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de timesteps,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menținerea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stabilității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gradientului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,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rularea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pe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gpu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cu spike-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uri</a:t>
            </a:r>
            <a:r>
              <a:rPr lang="en-US" sz="7200" b="1" cap="all" dirty="0">
                <a:latin typeface="Arial Black"/>
                <a:ea typeface="+mn-lt"/>
                <a:cs typeface="+mn-lt"/>
              </a:rPr>
              <a:t> generate </a:t>
            </a:r>
            <a:r>
              <a:rPr lang="en-US" sz="7200" b="1" cap="all" dirty="0" err="1">
                <a:latin typeface="Arial Black"/>
                <a:ea typeface="+mn-lt"/>
                <a:cs typeface="+mn-lt"/>
              </a:rPr>
              <a:t>dinamic</a:t>
            </a:r>
            <a:endParaRPr lang="en-US" sz="7200" b="1" cap="all" dirty="0">
              <a:latin typeface="Arial Black"/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12E30-C38D-EB4A-E50C-13E20F0C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EEE2A7A0-B9EE-41A8-8016-28E5803F20B2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E5DEE-7744-C752-DF9B-503AB218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DEFINIREA PROBLEMEI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r>
              <a:rPr lang="en-US" sz="1800" b="1" dirty="0" err="1"/>
              <a:t>Claritatea</a:t>
            </a:r>
            <a:r>
              <a:rPr lang="en-US" sz="1800" b="1" dirty="0"/>
              <a:t> </a:t>
            </a:r>
            <a:r>
              <a:rPr lang="en-US" sz="1800" b="1" dirty="0" err="1"/>
              <a:t>scopului</a:t>
            </a:r>
            <a:endParaRPr lang="en-US" sz="1800" b="1"/>
          </a:p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sz="1800" dirty="0" err="1"/>
              <a:t>Clasificarea</a:t>
            </a:r>
            <a:r>
              <a:rPr lang="en-US" sz="1800" dirty="0"/>
              <a:t> </a:t>
            </a:r>
            <a:r>
              <a:rPr lang="en-US" sz="1800" dirty="0" err="1"/>
              <a:t>cifrelor</a:t>
            </a:r>
            <a:r>
              <a:rPr lang="en-US" sz="1800" dirty="0"/>
              <a:t> </a:t>
            </a:r>
            <a:r>
              <a:rPr lang="en-US" sz="1800" dirty="0" err="1"/>
              <a:t>scrise</a:t>
            </a:r>
            <a:r>
              <a:rPr lang="en-US" sz="1800" dirty="0"/>
              <a:t> de </a:t>
            </a:r>
            <a:r>
              <a:rPr lang="en-US" sz="1800" dirty="0" err="1"/>
              <a:t>mână</a:t>
            </a:r>
            <a:r>
              <a:rPr lang="en-US" sz="1800" dirty="0"/>
              <a:t> (0-9) </a:t>
            </a:r>
            <a:r>
              <a:rPr lang="en-US" sz="1800" dirty="0" err="1"/>
              <a:t>folosind</a:t>
            </a:r>
            <a:r>
              <a:rPr lang="en-US" sz="1800" dirty="0"/>
              <a:t> un model SNN.</a:t>
            </a:r>
          </a:p>
          <a:p>
            <a:r>
              <a:rPr lang="en-US" sz="1800" b="1" err="1"/>
              <a:t>Provocările</a:t>
            </a:r>
            <a:endParaRPr lang="en-US" sz="1800" b="1"/>
          </a:p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sz="1800" dirty="0" err="1"/>
              <a:t>Transformarea</a:t>
            </a:r>
            <a:r>
              <a:rPr lang="en-US" sz="1800" dirty="0"/>
              <a:t> </a:t>
            </a:r>
            <a:r>
              <a:rPr lang="en-US" sz="1800" dirty="0" err="1"/>
              <a:t>imaginilor</a:t>
            </a:r>
            <a:r>
              <a:rPr lang="en-US" sz="1800" dirty="0"/>
              <a:t> statice </a:t>
            </a:r>
            <a:r>
              <a:rPr lang="en-US" sz="1800" dirty="0" err="1"/>
              <a:t>în</a:t>
            </a:r>
            <a:r>
              <a:rPr lang="en-US" sz="1800" dirty="0"/>
              <a:t> spike-</a:t>
            </a:r>
            <a:r>
              <a:rPr lang="en-US" sz="1800" dirty="0" err="1"/>
              <a:t>uri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sz="1800" dirty="0" err="1"/>
              <a:t>Stabilitatea</a:t>
            </a:r>
            <a:r>
              <a:rPr lang="en-US" sz="1800" dirty="0"/>
              <a:t> </a:t>
            </a:r>
            <a:r>
              <a:rPr lang="en-US" sz="1800" dirty="0" err="1"/>
              <a:t>antrenării</a:t>
            </a:r>
            <a:r>
              <a:rPr lang="en-US" sz="1800" dirty="0"/>
              <a:t> pe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mulți</a:t>
            </a:r>
            <a:r>
              <a:rPr lang="en-US" sz="1800" dirty="0"/>
              <a:t> timesteps.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sz="1800" dirty="0" err="1">
                <a:ea typeface="+mn-lt"/>
                <a:cs typeface="+mn-lt"/>
              </a:rPr>
              <a:t>Evitarea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pierderii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acurateței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r>
              <a:rPr lang="en-US" sz="1800" b="1" dirty="0" err="1"/>
              <a:t>Importanta</a:t>
            </a:r>
            <a:r>
              <a:rPr lang="en-US" sz="1800" b="1" dirty="0"/>
              <a:t> </a:t>
            </a:r>
            <a:r>
              <a:rPr lang="en-US" sz="1800" b="1" dirty="0" err="1"/>
              <a:t>problemei</a:t>
            </a:r>
            <a:endParaRPr lang="en-US" sz="1800" b="1"/>
          </a:p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sz="1800" dirty="0" err="1">
                <a:ea typeface="+mn-lt"/>
                <a:cs typeface="+mn-lt"/>
              </a:rPr>
              <a:t>Demonstrează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eficiența</a:t>
            </a:r>
            <a:r>
              <a:rPr lang="en-US" sz="1800" dirty="0">
                <a:ea typeface="+mn-lt"/>
                <a:cs typeface="+mn-lt"/>
              </a:rPr>
              <a:t> SNN-</a:t>
            </a:r>
            <a:r>
              <a:rPr lang="en-US" sz="1800" dirty="0" err="1">
                <a:ea typeface="+mn-lt"/>
                <a:cs typeface="+mn-lt"/>
              </a:rPr>
              <a:t>urilor</a:t>
            </a:r>
            <a:r>
              <a:rPr lang="en-US" sz="1800" dirty="0">
                <a:ea typeface="+mn-lt"/>
                <a:cs typeface="+mn-lt"/>
              </a:rPr>
              <a:t> pe un set standard.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Ne </a:t>
            </a:r>
            <a:r>
              <a:rPr lang="en-US" sz="1800" dirty="0" err="1">
                <a:ea typeface="+mn-lt"/>
                <a:cs typeface="+mn-lt"/>
              </a:rPr>
              <a:t>ajută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să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înțelegem</a:t>
            </a:r>
            <a:r>
              <a:rPr lang="en-US" sz="1800" dirty="0">
                <a:ea typeface="+mn-lt"/>
                <a:cs typeface="+mn-lt"/>
              </a:rPr>
              <a:t> cum </a:t>
            </a:r>
            <a:r>
              <a:rPr lang="en-US" sz="1800" dirty="0" err="1">
                <a:ea typeface="+mn-lt"/>
                <a:cs typeface="+mn-lt"/>
              </a:rPr>
              <a:t>funcționează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rețelele</a:t>
            </a:r>
            <a:r>
              <a:rPr lang="en-US" sz="1800" dirty="0">
                <a:ea typeface="+mn-lt"/>
                <a:cs typeface="+mn-lt"/>
              </a:rPr>
              <a:t> SNN </a:t>
            </a:r>
            <a:r>
              <a:rPr lang="en-US" sz="1800" dirty="0" err="1">
                <a:ea typeface="+mn-lt"/>
                <a:cs typeface="+mn-lt"/>
              </a:rPr>
              <a:t>în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practică</a:t>
            </a:r>
            <a:r>
              <a:rPr lang="en-US" sz="1800" dirty="0">
                <a:ea typeface="+mn-lt"/>
                <a:cs typeface="+mn-lt"/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pPr algn="ctr"/>
            <a:r>
              <a:rPr lang="en-US" dirty="0"/>
              <a:t>DESCRIERE DATASET</a:t>
            </a:r>
            <a:endParaRPr lang="en-US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902131"/>
              </p:ext>
            </p:extLst>
          </p:nvPr>
        </p:nvGraphicFramePr>
        <p:xfrm>
          <a:off x="549275" y="2220913"/>
          <a:ext cx="10281040" cy="39955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39026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6842014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Caracteristică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Detalii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i="1" err="1">
                          <a:solidFill>
                            <a:schemeClr val="tx1"/>
                          </a:solidFill>
                          <a:latin typeface="+mn-lt"/>
                        </a:rPr>
                        <a:t>Număr</a:t>
                      </a:r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1" err="1">
                          <a:solidFill>
                            <a:schemeClr val="tx1"/>
                          </a:solidFill>
                          <a:latin typeface="+mn-lt"/>
                        </a:rPr>
                        <a:t>imagini</a:t>
                      </a:r>
                      <a:endParaRPr lang="en-US" sz="1800" b="0" i="1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~ 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70.000 (60.000 train + 10.000 test)</a:t>
                      </a:r>
                      <a:endParaRPr lang="en-US" sz="1800" b="0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1" u="none" strike="noStrike" noProof="0" dirty="0">
                          <a:solidFill>
                            <a:schemeClr val="tx1"/>
                          </a:solidFill>
                        </a:rPr>
                        <a:t>Tip </a:t>
                      </a:r>
                      <a:r>
                        <a:rPr lang="en-US" sz="1800" b="0" i="1" u="none" strike="noStrike" noProof="0" err="1">
                          <a:solidFill>
                            <a:schemeClr val="tx1"/>
                          </a:solidFill>
                        </a:rPr>
                        <a:t>imagini</a:t>
                      </a:r>
                      <a:endParaRPr lang="en-US" i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Grayscale, 1 canal,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dimensiune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fixă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28×28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px</a:t>
                      </a:r>
                      <a:endParaRPr lang="en-US" sz="1800" b="0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1" u="none" strike="noStrike" noProof="0" dirty="0" err="1">
                          <a:solidFill>
                            <a:schemeClr val="tx1"/>
                          </a:solidFill>
                        </a:rPr>
                        <a:t>Număr</a:t>
                      </a:r>
                      <a:r>
                        <a:rPr lang="en-US" sz="1800" b="0" i="1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solidFill>
                            <a:schemeClr val="tx1"/>
                          </a:solidFill>
                        </a:rPr>
                        <a:t>clase</a:t>
                      </a:r>
                      <a:endParaRPr lang="en-US" sz="1800" b="0" i="1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cifre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: 0, 1, 2, ..., 9</a:t>
                      </a:r>
                      <a:endParaRPr lang="en-US" sz="1800" b="0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1" u="none" strike="noStrike" noProof="0" dirty="0">
                          <a:solidFill>
                            <a:schemeClr val="tx1"/>
                          </a:solidFill>
                        </a:rPr>
                        <a:t>Format date</a:t>
                      </a:r>
                      <a:endParaRPr lang="en-US" sz="1800" b="0" i="1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chemeClr val="tx1"/>
                          </a:solidFill>
                        </a:rPr>
                        <a:t>imagini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US" sz="1800" b="0" i="0" u="none" strike="noStrike" noProof="0" err="1">
                          <a:solidFill>
                            <a:schemeClr val="tx1"/>
                          </a:solidFill>
                        </a:rPr>
                        <a:t>etichete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0" i="0" u="none" strike="noStrike" noProof="0" err="1">
                          <a:solidFill>
                            <a:schemeClr val="tx1"/>
                          </a:solidFill>
                        </a:rPr>
                        <a:t>PyTorch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datasets.MNIST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0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1" u="none" strike="noStrike" noProof="0" dirty="0" err="1">
                          <a:solidFill>
                            <a:schemeClr val="tx1"/>
                          </a:solidFill>
                        </a:rPr>
                        <a:t>Transformări</a:t>
                      </a:r>
                      <a:r>
                        <a:rPr lang="en-US" sz="1800" b="0" i="1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solidFill>
                            <a:schemeClr val="tx1"/>
                          </a:solidFill>
                        </a:rPr>
                        <a:t>aplicate</a:t>
                      </a:r>
                      <a:endParaRPr lang="en-US" sz="1800" b="0" i="1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Conversie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la tensor,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normalizare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codificare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spike-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en-US" sz="1800" b="0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i="1" err="1">
                          <a:solidFill>
                            <a:schemeClr val="tx1"/>
                          </a:solidFill>
                          <a:latin typeface="+mn-lt"/>
                        </a:rPr>
                        <a:t>Probleme</a:t>
                      </a:r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1" err="1">
                          <a:solidFill>
                            <a:schemeClr val="tx1"/>
                          </a:solidFill>
                          <a:latin typeface="+mn-lt"/>
                        </a:rPr>
                        <a:t>observate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Unele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cifre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scrise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neclar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zgomot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, forma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variabilă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</a:rPr>
                        <a:t>cifrelor</a:t>
                      </a:r>
                      <a:endParaRPr lang="en-US" sz="1800" b="0" dirty="0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198" y="181044"/>
            <a:ext cx="5828762" cy="1036644"/>
          </a:xfrm>
        </p:spPr>
        <p:txBody>
          <a:bodyPr/>
          <a:lstStyle/>
          <a:p>
            <a:pPr algn="ctr"/>
            <a:r>
              <a:rPr lang="en-US" err="1"/>
              <a:t>Arhitectura</a:t>
            </a:r>
            <a:r>
              <a:rPr lang="en-US" dirty="0"/>
              <a:t> </a:t>
            </a:r>
            <a:r>
              <a:rPr lang="en-US" err="1"/>
              <a:t>modelului</a:t>
            </a:r>
            <a:r>
              <a:rPr lang="en-US" dirty="0"/>
              <a:t> </a:t>
            </a:r>
            <a:r>
              <a:rPr lang="en-US" err="1"/>
              <a:t>snn</a:t>
            </a:r>
            <a:endParaRPr lang="en-US"/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6179" y="1346046"/>
            <a:ext cx="5484121" cy="4873638"/>
          </a:xfrm>
        </p:spPr>
        <p:txBody>
          <a:bodyPr vert="horz" lIns="91440" tIns="91440" rIns="0" bIns="0" rtlCol="0" anchor="t">
            <a:noAutofit/>
          </a:bodyPr>
          <a:lstStyle/>
          <a:p>
            <a:r>
              <a:rPr lang="en-US" b="1" dirty="0" err="1">
                <a:ea typeface="+mn-lt"/>
                <a:cs typeface="+mn-lt"/>
              </a:rPr>
              <a:t>Rețea</a:t>
            </a:r>
            <a:r>
              <a:rPr lang="en-US" b="1" dirty="0">
                <a:ea typeface="+mn-lt"/>
                <a:cs typeface="+mn-lt"/>
              </a:rPr>
              <a:t> SNN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Convoluție</a:t>
            </a:r>
            <a:r>
              <a:rPr lang="en-US" dirty="0">
                <a:ea typeface="+mn-lt"/>
                <a:cs typeface="+mn-lt"/>
              </a:rPr>
              <a:t> 2D: 1 canal → 12 </a:t>
            </a:r>
            <a:r>
              <a:rPr lang="en-US" dirty="0" err="1">
                <a:ea typeface="+mn-lt"/>
                <a:cs typeface="+mn-lt"/>
              </a:rPr>
              <a:t>filtre</a:t>
            </a:r>
            <a:r>
              <a:rPr lang="en-US" dirty="0">
                <a:ea typeface="+mn-lt"/>
                <a:cs typeface="+mn-lt"/>
              </a:rPr>
              <a:t>, kernel 5×5</a:t>
            </a:r>
            <a:r>
              <a:rPr lang="en-US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Pooling: </a:t>
            </a:r>
            <a:r>
              <a:rPr lang="en-US" dirty="0" err="1">
                <a:ea typeface="+mn-lt"/>
                <a:cs typeface="+mn-lt"/>
              </a:rPr>
              <a:t>reducere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dimensiune</a:t>
            </a:r>
            <a:r>
              <a:rPr lang="en-US" dirty="0">
                <a:ea typeface="+mn-lt"/>
                <a:cs typeface="+mn-lt"/>
              </a:rPr>
              <a:t> 28×28 → 14×14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Neuron LIF: </a:t>
            </a:r>
            <a:r>
              <a:rPr lang="en-US" dirty="0" err="1">
                <a:ea typeface="+mn-lt"/>
                <a:cs typeface="+mn-lt"/>
              </a:rPr>
              <a:t>simulează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activarea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biologică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Fully Connected (FC): 2352 → 10 </a:t>
            </a:r>
            <a:r>
              <a:rPr lang="en-US" dirty="0" err="1">
                <a:ea typeface="+mn-lt"/>
                <a:cs typeface="+mn-lt"/>
              </a:rPr>
              <a:t>ieșiri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cifre</a:t>
            </a:r>
            <a:r>
              <a:rPr lang="en-US" dirty="0">
                <a:ea typeface="+mn-lt"/>
                <a:cs typeface="+mn-lt"/>
              </a:rPr>
              <a:t> 0–9)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Codificare</a:t>
            </a:r>
            <a:r>
              <a:rPr lang="en-US" dirty="0">
                <a:ea typeface="+mn-lt"/>
                <a:cs typeface="+mn-lt"/>
              </a:rPr>
              <a:t> rate-based: imagine → spike-</a:t>
            </a:r>
            <a:r>
              <a:rPr lang="en-US" dirty="0" err="1">
                <a:ea typeface="+mn-lt"/>
                <a:cs typeface="+mn-lt"/>
              </a:rPr>
              <a:t>uri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în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timp</a:t>
            </a:r>
            <a:endParaRPr lang="en-US" dirty="0" err="1"/>
          </a:p>
          <a:p>
            <a:r>
              <a:rPr lang="en-US" b="1" dirty="0" err="1"/>
              <a:t>Detalii</a:t>
            </a:r>
            <a:r>
              <a:rPr lang="en-US" b="1" dirty="0"/>
              <a:t> </a:t>
            </a:r>
            <a:r>
              <a:rPr lang="en-US" b="1" dirty="0" err="1"/>
              <a:t>implementare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Framework: </a:t>
            </a:r>
            <a:r>
              <a:rPr lang="en-US" b="1" dirty="0" err="1">
                <a:ea typeface="+mn-lt"/>
                <a:cs typeface="+mn-lt"/>
              </a:rPr>
              <a:t>snnTorch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Optimizator</a:t>
            </a:r>
            <a:r>
              <a:rPr lang="en-US" dirty="0"/>
              <a:t>: </a:t>
            </a:r>
            <a:r>
              <a:rPr lang="en-US" b="1" dirty="0"/>
              <a:t>Adam, </a:t>
            </a:r>
            <a:r>
              <a:rPr lang="en-US" b="1" dirty="0" err="1">
                <a:ea typeface="+mn-lt"/>
                <a:cs typeface="+mn-lt"/>
              </a:rPr>
              <a:t>lr</a:t>
            </a:r>
            <a:r>
              <a:rPr lang="en-US" b="1" dirty="0">
                <a:ea typeface="+mn-lt"/>
                <a:cs typeface="+mn-lt"/>
              </a:rPr>
              <a:t>=1e-3.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Dispozitiv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b="1" dirty="0">
                <a:ea typeface="+mn-lt"/>
                <a:cs typeface="+mn-lt"/>
              </a:rPr>
              <a:t>GPU (Google </a:t>
            </a:r>
            <a:r>
              <a:rPr lang="en-US" b="1" dirty="0" err="1">
                <a:ea typeface="+mn-lt"/>
                <a:cs typeface="+mn-lt"/>
              </a:rPr>
              <a:t>Colab</a:t>
            </a:r>
            <a:r>
              <a:rPr lang="en-US" b="1" dirty="0">
                <a:ea typeface="+mn-lt"/>
                <a:cs typeface="+mn-lt"/>
              </a:rPr>
              <a:t> – Tesla T4)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77D0-C28E-4573-88F0-0A30FF98888E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97%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vert="horz" lIns="91440" tIns="91440" rIns="0" bIns="0" rtlCol="0" anchor="t">
            <a:noAutofit/>
          </a:bodyPr>
          <a:lstStyle/>
          <a:p>
            <a:r>
              <a:rPr lang="en-US" dirty="0" err="1"/>
              <a:t>Acuratețea</a:t>
            </a:r>
            <a:r>
              <a:rPr lang="en-US" dirty="0"/>
              <a:t> </a:t>
            </a:r>
            <a:r>
              <a:rPr lang="en-US" dirty="0" err="1"/>
              <a:t>obținută</a:t>
            </a:r>
            <a:r>
              <a:rPr lang="en-US" dirty="0"/>
              <a:t> pe </a:t>
            </a:r>
            <a:r>
              <a:rPr lang="en-US" dirty="0" err="1"/>
              <a:t>setul</a:t>
            </a:r>
            <a:r>
              <a:rPr lang="en-US" dirty="0"/>
              <a:t> de test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>
                <a:ea typeface="+mn-lt"/>
                <a:cs typeface="+mn-lt"/>
              </a:rPr>
              <a:t>modelul</a:t>
            </a:r>
            <a:r>
              <a:rPr lang="en-US" dirty="0">
                <a:ea typeface="+mn-lt"/>
                <a:cs typeface="+mn-lt"/>
              </a:rPr>
              <a:t> SNN </a:t>
            </a:r>
            <a:r>
              <a:rPr lang="en-US" dirty="0" err="1">
                <a:ea typeface="+mn-lt"/>
                <a:cs typeface="+mn-lt"/>
              </a:rPr>
              <a:t>convoluțional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F0F16DC-9DFC-4316-9DB2-A7770085E901}" type="datetime1">
              <a:rPr lang="en-US" smtClean="0"/>
              <a:t>5/3/2025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A4AEA-B86F-0559-08E4-396A107E3F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9BA4-B071-2991-8FC1-3CFF50BFA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228211"/>
            <a:ext cx="7772400" cy="1983036"/>
          </a:xfrm>
        </p:spPr>
        <p:txBody>
          <a:bodyPr/>
          <a:lstStyle/>
          <a:p>
            <a:r>
              <a:rPr lang="en-US" dirty="0" err="1"/>
              <a:t>Testare</a:t>
            </a:r>
            <a:r>
              <a:rPr lang="en-US" dirty="0"/>
              <a:t> cu un alt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6335B-A982-785C-0A1A-8FBF5D6EF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11077495" cy="3881335"/>
          </a:xfrm>
        </p:spPr>
        <p:txBody>
          <a:bodyPr>
            <a:normAutofit lnSpcReduction="10000"/>
          </a:bodyPr>
          <a:lstStyle/>
          <a:p>
            <a:r>
              <a:rPr lang="en-US" sz="2400" b="1" err="1">
                <a:solidFill>
                  <a:schemeClr val="accent2"/>
                </a:solidFill>
              </a:rPr>
              <a:t>Experimentare</a:t>
            </a:r>
            <a:r>
              <a:rPr lang="en-US" sz="2400" b="1" dirty="0">
                <a:solidFill>
                  <a:schemeClr val="accent2"/>
                </a:solidFill>
              </a:rPr>
              <a:t> cu </a:t>
            </a:r>
            <a:r>
              <a:rPr lang="en-US" sz="2400" b="1" err="1">
                <a:solidFill>
                  <a:schemeClr val="accent2"/>
                </a:solidFill>
              </a:rPr>
              <a:t>mai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err="1">
                <a:solidFill>
                  <a:schemeClr val="accent2"/>
                </a:solidFill>
              </a:rPr>
              <a:t>multe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err="1">
                <a:solidFill>
                  <a:schemeClr val="accent2"/>
                </a:solidFill>
              </a:rPr>
              <a:t>modele</a:t>
            </a:r>
            <a:r>
              <a:rPr lang="en-US" sz="2400" b="1" dirty="0">
                <a:solidFill>
                  <a:schemeClr val="accent2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Am </a:t>
            </a:r>
            <a:r>
              <a:rPr lang="en-US" err="1">
                <a:ea typeface="+mn-lt"/>
                <a:cs typeface="+mn-lt"/>
              </a:rPr>
              <a:t>testat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inițial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rețea</a:t>
            </a:r>
            <a:r>
              <a:rPr lang="en-US" dirty="0">
                <a:ea typeface="+mn-lt"/>
                <a:cs typeface="+mn-lt"/>
              </a:rPr>
              <a:t> SNN </a:t>
            </a:r>
            <a:r>
              <a:rPr lang="en-US" b="1" err="1">
                <a:ea typeface="+mn-lt"/>
                <a:cs typeface="+mn-lt"/>
              </a:rPr>
              <a:t>fără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activare</a:t>
            </a:r>
            <a:r>
              <a:rPr lang="en-US" b="1" dirty="0">
                <a:ea typeface="+mn-lt"/>
                <a:cs typeface="+mn-lt"/>
              </a:rPr>
              <a:t> ReLU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și</a:t>
            </a:r>
            <a:r>
              <a:rPr lang="en-US" dirty="0">
                <a:ea typeface="+mn-lt"/>
                <a:cs typeface="+mn-lt"/>
              </a:rPr>
              <a:t> cu spike-</a:t>
            </a:r>
            <a:r>
              <a:rPr lang="en-US" err="1">
                <a:ea typeface="+mn-lt"/>
                <a:cs typeface="+mn-lt"/>
              </a:rPr>
              <a:t>uri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insuficient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codificate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 dirty="0">
                <a:ea typeface="+mn-lt"/>
                <a:cs typeface="+mn-lt"/>
              </a:rPr>
            </a:br>
            <a:r>
              <a:rPr lang="en-US" err="1">
                <a:ea typeface="+mn-lt"/>
                <a:cs typeface="+mn-lt"/>
              </a:rPr>
              <a:t>Modelul</a:t>
            </a:r>
            <a:r>
              <a:rPr lang="en-US" dirty="0">
                <a:ea typeface="+mn-lt"/>
                <a:cs typeface="+mn-lt"/>
              </a:rPr>
              <a:t> nu a </a:t>
            </a:r>
            <a:r>
              <a:rPr lang="en-US" err="1">
                <a:ea typeface="+mn-lt"/>
                <a:cs typeface="+mn-lt"/>
              </a:rPr>
              <a:t>reușit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învețe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având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b="1" err="1">
                <a:ea typeface="+mn-lt"/>
                <a:cs typeface="+mn-lt"/>
              </a:rPr>
              <a:t>acuratețe</a:t>
            </a:r>
            <a:r>
              <a:rPr lang="en-US" b="1" dirty="0">
                <a:ea typeface="+mn-lt"/>
                <a:cs typeface="+mn-lt"/>
              </a:rPr>
              <a:t> sub 12%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2400" b="1" dirty="0" err="1">
                <a:solidFill>
                  <a:schemeClr val="accent2"/>
                </a:solidFill>
              </a:rPr>
              <a:t>Lecții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învățate</a:t>
            </a:r>
            <a:r>
              <a:rPr lang="en-US" sz="2400" b="1" dirty="0">
                <a:solidFill>
                  <a:schemeClr val="accent2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Fără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activare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intermediară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semnalul</a:t>
            </a:r>
            <a:r>
              <a:rPr lang="en-US" dirty="0">
                <a:ea typeface="+mn-lt"/>
                <a:cs typeface="+mn-lt"/>
              </a:rPr>
              <a:t> nu se </a:t>
            </a:r>
            <a:r>
              <a:rPr lang="en-US" dirty="0" err="1">
                <a:ea typeface="+mn-lt"/>
                <a:cs typeface="+mn-lt"/>
              </a:rPr>
              <a:t>propagă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eficient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Numărul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timesteps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și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codificarea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spike-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urilor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influențează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drastic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performanța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2400" b="1" err="1">
                <a:solidFill>
                  <a:schemeClr val="accent2"/>
                </a:solidFill>
              </a:rPr>
              <a:t>Concluzie</a:t>
            </a:r>
            <a:r>
              <a:rPr lang="en-US" sz="2400" b="1" dirty="0">
                <a:solidFill>
                  <a:schemeClr val="accent2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i="1" dirty="0" err="1">
                <a:ea typeface="+mn-lt"/>
                <a:cs typeface="+mn-lt"/>
              </a:rPr>
              <a:t>După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ajustări</a:t>
            </a:r>
            <a:r>
              <a:rPr lang="en-US" i="1" dirty="0">
                <a:ea typeface="+mn-lt"/>
                <a:cs typeface="+mn-lt"/>
              </a:rPr>
              <a:t> (</a:t>
            </a:r>
            <a:r>
              <a:rPr lang="en-US" i="1" dirty="0" err="1">
                <a:ea typeface="+mn-lt"/>
                <a:cs typeface="+mn-lt"/>
              </a:rPr>
              <a:t>activare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>
                <a:latin typeface="Avenir Next LT Pro Light"/>
                <a:ea typeface="+mn-lt"/>
                <a:cs typeface="+mn-lt"/>
              </a:rPr>
              <a:t>ReLU</a:t>
            </a:r>
            <a:r>
              <a:rPr lang="en-US" i="1" dirty="0">
                <a:ea typeface="+mn-lt"/>
                <a:cs typeface="+mn-lt"/>
              </a:rPr>
              <a:t>, </a:t>
            </a:r>
            <a:r>
              <a:rPr lang="en-US" i="1" dirty="0">
                <a:latin typeface="Avenir Next LT Pro Light"/>
                <a:ea typeface="+mn-lt"/>
                <a:cs typeface="+mn-lt"/>
              </a:rPr>
              <a:t>LIF</a:t>
            </a:r>
            <a:r>
              <a:rPr lang="en-US" i="1" dirty="0">
                <a:ea typeface="+mn-lt"/>
                <a:cs typeface="+mn-lt"/>
              </a:rPr>
              <a:t> bine </a:t>
            </a:r>
            <a:r>
              <a:rPr lang="en-US" i="1" dirty="0" err="1">
                <a:ea typeface="+mn-lt"/>
                <a:cs typeface="+mn-lt"/>
              </a:rPr>
              <a:t>plasat</a:t>
            </a:r>
            <a:r>
              <a:rPr lang="en-US" i="1" dirty="0">
                <a:ea typeface="+mn-lt"/>
                <a:cs typeface="+mn-lt"/>
              </a:rPr>
              <a:t>, </a:t>
            </a:r>
            <a:r>
              <a:rPr lang="en-US" i="1" dirty="0" err="1">
                <a:latin typeface="Avenir Next LT Pro Light"/>
                <a:ea typeface="+mn-lt"/>
                <a:cs typeface="+mn-lt"/>
              </a:rPr>
              <a:t>spike.sum</a:t>
            </a:r>
            <a:r>
              <a:rPr lang="en-US" i="1" dirty="0">
                <a:latin typeface="Avenir Next LT Pro Light"/>
                <a:ea typeface="+mn-lt"/>
                <a:cs typeface="+mn-lt"/>
              </a:rPr>
              <a:t>(dim=0)</a:t>
            </a:r>
            <a:r>
              <a:rPr lang="en-US" i="1" dirty="0">
                <a:ea typeface="+mn-lt"/>
                <a:cs typeface="+mn-lt"/>
              </a:rPr>
              <a:t>), am </a:t>
            </a:r>
            <a:r>
              <a:rPr lang="en-US" i="1" dirty="0" err="1">
                <a:ea typeface="+mn-lt"/>
                <a:cs typeface="+mn-lt"/>
              </a:rPr>
              <a:t>obținut</a:t>
            </a:r>
            <a:r>
              <a:rPr lang="en-US" i="1" dirty="0">
                <a:ea typeface="+mn-lt"/>
                <a:cs typeface="+mn-lt"/>
              </a:rPr>
              <a:t> o </a:t>
            </a:r>
            <a:r>
              <a:rPr lang="en-US" i="1" dirty="0" err="1">
                <a:ea typeface="+mn-lt"/>
                <a:cs typeface="+mn-lt"/>
              </a:rPr>
              <a:t>acuratețe</a:t>
            </a:r>
            <a:r>
              <a:rPr lang="en-US" i="1" dirty="0">
                <a:ea typeface="+mn-lt"/>
                <a:cs typeface="+mn-lt"/>
              </a:rPr>
              <a:t> &gt; 97%.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 Am </a:t>
            </a:r>
            <a:r>
              <a:rPr lang="en-US" i="1" dirty="0" err="1">
                <a:ea typeface="+mn-lt"/>
                <a:cs typeface="+mn-lt"/>
              </a:rPr>
              <a:t>păstrat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această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arhitectură</a:t>
            </a:r>
            <a:r>
              <a:rPr lang="en-US" i="1" dirty="0">
                <a:ea typeface="+mn-lt"/>
                <a:cs typeface="+mn-lt"/>
              </a:rPr>
              <a:t> ca </a:t>
            </a:r>
            <a:r>
              <a:rPr lang="en-US" i="1" dirty="0" err="1">
                <a:ea typeface="+mn-lt"/>
                <a:cs typeface="+mn-lt"/>
              </a:rPr>
              <a:t>variantă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finală</a:t>
            </a:r>
            <a:r>
              <a:rPr lang="en-US" i="1" dirty="0">
                <a:ea typeface="+mn-lt"/>
                <a:cs typeface="+mn-lt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C3AD-9DEB-6423-EF8A-06FA1C19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EEE2A7A0-B9EE-41A8-8016-28E5803F20B2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81586-1F0F-0073-D3DE-6EDA2F28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64365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12364</TotalTime>
  <Words>512</Words>
  <Application>Microsoft Office PowerPoint</Application>
  <PresentationFormat>Widescreen</PresentationFormat>
  <Paragraphs>99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light_modernist</vt:lpstr>
      <vt:lpstr>Spiking Neural Networks (SNNs) for classification </vt:lpstr>
      <vt:lpstr>Agenda</vt:lpstr>
      <vt:lpstr>Introducere</vt:lpstr>
      <vt:lpstr>PowerPoint Presentation</vt:lpstr>
      <vt:lpstr>DEFINIREA PROBLEMEI</vt:lpstr>
      <vt:lpstr>DESCRIERE DATASET</vt:lpstr>
      <vt:lpstr>Arhitectura modelului snn</vt:lpstr>
      <vt:lpstr>97%</vt:lpstr>
      <vt:lpstr>Testare cu un alt model</vt:lpstr>
      <vt:lpstr>   REZULTATE ȘI  ANALIZĂ </vt:lpstr>
      <vt:lpstr>Evoluția performanței modelului</vt:lpstr>
      <vt:lpstr>Analiza performanței pe cifre</vt:lpstr>
      <vt:lpstr>Imagini gresit clasificate</vt:lpstr>
      <vt:lpstr>PowerPoint Presentation</vt:lpstr>
      <vt:lpstr>Analiza Predicțiilor greșite</vt:lpstr>
      <vt:lpstr>CONCLUZIE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693</cp:revision>
  <dcterms:created xsi:type="dcterms:W3CDTF">2022-06-22T01:27:02Z</dcterms:created>
  <dcterms:modified xsi:type="dcterms:W3CDTF">2025-05-03T16:09:51Z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